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5" r:id="rId2"/>
    <p:sldId id="295" r:id="rId3"/>
    <p:sldId id="258" r:id="rId4"/>
    <p:sldId id="347" r:id="rId5"/>
    <p:sldId id="339" r:id="rId6"/>
    <p:sldId id="345" r:id="rId7"/>
    <p:sldId id="341" r:id="rId8"/>
    <p:sldId id="342" r:id="rId9"/>
    <p:sldId id="346" r:id="rId10"/>
    <p:sldId id="359" r:id="rId11"/>
    <p:sldId id="360" r:id="rId12"/>
    <p:sldId id="361" r:id="rId13"/>
    <p:sldId id="362" r:id="rId14"/>
    <p:sldId id="338" r:id="rId15"/>
    <p:sldId id="310" r:id="rId16"/>
    <p:sldId id="325" r:id="rId17"/>
    <p:sldId id="344" r:id="rId18"/>
    <p:sldId id="333" r:id="rId19"/>
    <p:sldId id="311" r:id="rId20"/>
    <p:sldId id="356" r:id="rId21"/>
    <p:sldId id="354" r:id="rId22"/>
    <p:sldId id="355" r:id="rId23"/>
    <p:sldId id="358" r:id="rId24"/>
    <p:sldId id="363" r:id="rId25"/>
    <p:sldId id="366" r:id="rId26"/>
    <p:sldId id="367" r:id="rId27"/>
    <p:sldId id="365" r:id="rId28"/>
    <p:sldId id="364" r:id="rId29"/>
    <p:sldId id="348" r:id="rId30"/>
    <p:sldId id="350" r:id="rId31"/>
    <p:sldId id="351" r:id="rId32"/>
    <p:sldId id="352" r:id="rId33"/>
    <p:sldId id="353" r:id="rId34"/>
    <p:sldId id="349" r:id="rId35"/>
    <p:sldId id="289" r:id="rId36"/>
    <p:sldId id="26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A3754B"/>
    <a:srgbClr val="0286AD"/>
    <a:srgbClr val="6BC0FF"/>
    <a:srgbClr val="01B1D0"/>
    <a:srgbClr val="F5E50F"/>
    <a:srgbClr val="FAF284"/>
    <a:srgbClr val="E9E595"/>
    <a:srgbClr val="BFBFBF"/>
    <a:srgbClr val="90CBD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1489" autoAdjust="0"/>
  </p:normalViewPr>
  <p:slideViewPr>
    <p:cSldViewPr snapToGrid="0" showGuides="1">
      <p:cViewPr varScale="1">
        <p:scale>
          <a:sx n="79" d="100"/>
          <a:sy n="79" d="100"/>
        </p:scale>
        <p:origin x="109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38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13" Type="http://schemas.openxmlformats.org/officeDocument/2006/relationships/hyperlink" Target="https://namu.wiki/w/%EB%B2%99%EC%BB%A4(%EC%8A%A4%ED%83%80%ED%81%AC%EB%9E%98%ED%94%84%ED%8A%B8%20%EC%8B%9C%EB%A6%AC%EC%A6%88)" TargetMode="External"/><Relationship Id="rId3" Type="http://schemas.openxmlformats.org/officeDocument/2006/relationships/hyperlink" Target="https://donghwa-kim.github.io/SelectiveSearch.html" TargetMode="External"/><Relationship Id="rId7" Type="http://schemas.openxmlformats.org/officeDocument/2006/relationships/hyperlink" Target="https://www.youtube.com/watch?v=Cj8kp11kQUA" TargetMode="External"/><Relationship Id="rId12" Type="http://schemas.openxmlformats.org/officeDocument/2006/relationships/hyperlink" Target="https://namu.wiki/w/%EB%AF%B8%EC%82%AC%EC%9D%BC%20%ED%8F%AC%ED%83%91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8R1XFU8ecEM" TargetMode="External"/><Relationship Id="rId11" Type="http://schemas.openxmlformats.org/officeDocument/2006/relationships/hyperlink" Target="https://news.mt.co.kr/mtview.php?no=2012010917308124842" TargetMode="External"/><Relationship Id="rId5" Type="http://schemas.openxmlformats.org/officeDocument/2006/relationships/hyperlink" Target="https://www.youtube.com/watch?v=mg9yU5W5kxc" TargetMode="External"/><Relationship Id="rId15" Type="http://schemas.openxmlformats.org/officeDocument/2006/relationships/hyperlink" Target="https://developer.nvidia.com/ko-kr/blog/%ED%8C%A8%EC%8A%A4-%ED%8A%B8%EB%A0%88%EC%9D%B4%EC%8B%B1%EC%9D%B4%EB%9E%80/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7zZXX_nQCTw" TargetMode="External"/><Relationship Id="rId9" Type="http://schemas.openxmlformats.org/officeDocument/2006/relationships/hyperlink" Target="https://www.youtube.com/watch?v=XIuvo6OOzJg" TargetMode="External"/><Relationship Id="rId14" Type="http://schemas.openxmlformats.org/officeDocument/2006/relationships/hyperlink" Target="https://www.ncloud24.com/goods/marketplace/ha_double-take.php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0279F-2C28-03DA-6C60-3FB7DECF8F0F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0BFB6A-5EA6-4DD1-6FC2-0D3FA1ECFE9A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배틀 필드 </a:t>
            </a:r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DC661C-3B8E-7DCE-F2DF-F67B5A60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23" y="1474518"/>
            <a:ext cx="7012354" cy="3584210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D240903-1B30-70FA-F1B6-600DA0036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673562"/>
              </p:ext>
            </p:extLst>
          </p:nvPr>
        </p:nvGraphicFramePr>
        <p:xfrm>
          <a:off x="2412684" y="5338717"/>
          <a:ext cx="739128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44">
                  <a:extLst>
                    <a:ext uri="{9D8B030D-6E8A-4147-A177-3AD203B41FA5}">
                      <a16:colId xmlns:a16="http://schemas.microsoft.com/office/drawing/2014/main" val="1801350883"/>
                    </a:ext>
                  </a:extLst>
                </a:gridCol>
                <a:gridCol w="5398236">
                  <a:extLst>
                    <a:ext uri="{9D8B030D-6E8A-4147-A177-3AD203B41FA5}">
                      <a16:colId xmlns:a16="http://schemas.microsoft.com/office/drawing/2014/main" val="1480561509"/>
                    </a:ext>
                  </a:extLst>
                </a:gridCol>
              </a:tblGrid>
              <a:tr h="349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FPS,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97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32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명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데스매치 모드 최대 인원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64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명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컨퀘스트모드 최대 인원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5854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DA7CC55-C959-6B71-EB77-029F3D8A3F59}"/>
              </a:ext>
            </a:extLst>
          </p:cNvPr>
          <p:cNvSpPr txBox="1"/>
          <p:nvPr/>
        </p:nvSpPr>
        <p:spPr>
          <a:xfrm>
            <a:off x="2551804" y="5061718"/>
            <a:ext cx="28433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4&gt; 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배틀 필드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4 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화면 인 게임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89882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0BFB6A-5EA6-4DD1-6FC2-0D3FA1ECFE9A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배틀 필드 </a:t>
            </a:r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6AA4D6-0E27-5481-AC8B-2FAC6951E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7173"/>
              </p:ext>
            </p:extLst>
          </p:nvPr>
        </p:nvGraphicFramePr>
        <p:xfrm>
          <a:off x="776177" y="1975108"/>
          <a:ext cx="10853571" cy="4378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693">
                  <a:extLst>
                    <a:ext uri="{9D8B030D-6E8A-4147-A177-3AD203B41FA5}">
                      <a16:colId xmlns:a16="http://schemas.microsoft.com/office/drawing/2014/main" val="3067249073"/>
                    </a:ext>
                  </a:extLst>
                </a:gridCol>
                <a:gridCol w="4643021">
                  <a:extLst>
                    <a:ext uri="{9D8B030D-6E8A-4147-A177-3AD203B41FA5}">
                      <a16:colId xmlns:a16="http://schemas.microsoft.com/office/drawing/2014/main" val="176898866"/>
                    </a:ext>
                  </a:extLst>
                </a:gridCol>
                <a:gridCol w="4509857">
                  <a:extLst>
                    <a:ext uri="{9D8B030D-6E8A-4147-A177-3AD203B41FA5}">
                      <a16:colId xmlns:a16="http://schemas.microsoft.com/office/drawing/2014/main" val="1007834270"/>
                    </a:ext>
                  </a:extLst>
                </a:gridCol>
              </a:tblGrid>
              <a:tr h="357458">
                <a:tc>
                  <a:txBody>
                    <a:bodyPr/>
                    <a:lstStyle/>
                    <a:p>
                      <a:pPr latinLnBrk="1"/>
                      <a:endParaRPr lang="ko-KR" altLang="en-US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컨퀘스트 모드 </a:t>
                      </a:r>
                      <a:r>
                        <a:rPr lang="en-US" altLang="ko-KR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점수제</a:t>
                      </a:r>
                      <a:r>
                        <a:rPr lang="en-US" altLang="ko-KR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800" b="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데스 매치 모드 </a:t>
                      </a:r>
                      <a:r>
                        <a:rPr lang="en-US" altLang="ko-KR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킬수제</a:t>
                      </a:r>
                      <a:r>
                        <a:rPr lang="en-US" altLang="ko-KR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800" b="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212318"/>
                  </a:ext>
                </a:extLst>
              </a:tr>
              <a:tr h="2727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보병으로 플레이하거나 병과 상관없이 </a:t>
                      </a:r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헬기나 중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경장갑차를 탑승하여 플레이한다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기본 팀 점수 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1200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점으로 시작하여</a:t>
                      </a:r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사망 후 부활 시 팀 점수가 깎인다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내 거점지가 있는 경우 거점 점령 시</a:t>
                      </a:r>
                      <a:endParaRPr lang="en-US" altLang="ko-KR" sz="18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상대 팀의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9AE69A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점수가 깎이는 배율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높아진다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오로지 보병으로만 플레이 가능하다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적을 처치할 때마다 팀 점수가 오른다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48536"/>
                  </a:ext>
                </a:extLst>
              </a:tr>
              <a:tr h="6255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승리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상대 팀의 점수가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먼저 도달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하면 </a:t>
                      </a:r>
                      <a:endParaRPr lang="en-US" altLang="ko-KR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자신의 팀이 승리한다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상대 팀보다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목표 점수에</a:t>
                      </a:r>
                      <a:endParaRPr lang="en-US" altLang="ko-KR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먼저 도달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하면 자신의 팀이 승리한다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047473"/>
                  </a:ext>
                </a:extLst>
              </a:tr>
              <a:tr h="645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패배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자신의 팀 점수가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 먼저 도달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하면</a:t>
                      </a:r>
                      <a:endParaRPr lang="en-US" altLang="ko-KR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자신의 팀이 패배한다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상대 팀보다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목표 점수에 먼저 도달하지</a:t>
                      </a:r>
                      <a:endParaRPr lang="en-US" altLang="ko-KR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못하면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자신의 팀이 패배한다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244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90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712281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0BFB6A-5EA6-4DD1-6FC2-0D3FA1ECFE9A}"/>
              </a:ext>
            </a:extLst>
          </p:cNvPr>
          <p:cNvSpPr/>
          <p:nvPr/>
        </p:nvSpPr>
        <p:spPr>
          <a:xfrm>
            <a:off x="825078" y="1425093"/>
            <a:ext cx="2975925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WORLD OF WARPLANES 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D240903-1B30-70FA-F1B6-600DA0036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14176"/>
              </p:ext>
            </p:extLst>
          </p:nvPr>
        </p:nvGraphicFramePr>
        <p:xfrm>
          <a:off x="2412684" y="5815372"/>
          <a:ext cx="739128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44">
                  <a:extLst>
                    <a:ext uri="{9D8B030D-6E8A-4147-A177-3AD203B41FA5}">
                      <a16:colId xmlns:a16="http://schemas.microsoft.com/office/drawing/2014/main" val="1801350883"/>
                    </a:ext>
                  </a:extLst>
                </a:gridCol>
                <a:gridCol w="5398236">
                  <a:extLst>
                    <a:ext uri="{9D8B030D-6E8A-4147-A177-3AD203B41FA5}">
                      <a16:colId xmlns:a16="http://schemas.microsoft.com/office/drawing/2014/main" val="1480561509"/>
                    </a:ext>
                  </a:extLst>
                </a:gridCol>
              </a:tblGrid>
              <a:tr h="349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비행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97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명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인원 수가 채워지지 않으면 봇으로 대체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5854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DA7CC55-C959-6B71-EB77-029F3D8A3F59}"/>
              </a:ext>
            </a:extLst>
          </p:cNvPr>
          <p:cNvSpPr txBox="1"/>
          <p:nvPr/>
        </p:nvSpPr>
        <p:spPr>
          <a:xfrm>
            <a:off x="2551804" y="5538373"/>
            <a:ext cx="369335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5&gt; WORLD OF WARPLANES 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화면 인 게임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22DB9-E541-07B4-FFCA-E5AB6A54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147" y="1946497"/>
            <a:ext cx="7012354" cy="35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6AA4D6-0E27-5481-AC8B-2FAC6951E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426999"/>
              </p:ext>
            </p:extLst>
          </p:nvPr>
        </p:nvGraphicFramePr>
        <p:xfrm>
          <a:off x="776176" y="1975108"/>
          <a:ext cx="10853571" cy="4428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745">
                  <a:extLst>
                    <a:ext uri="{9D8B030D-6E8A-4147-A177-3AD203B41FA5}">
                      <a16:colId xmlns:a16="http://schemas.microsoft.com/office/drawing/2014/main" val="3067249073"/>
                    </a:ext>
                  </a:extLst>
                </a:gridCol>
                <a:gridCol w="7943826">
                  <a:extLst>
                    <a:ext uri="{9D8B030D-6E8A-4147-A177-3AD203B41FA5}">
                      <a16:colId xmlns:a16="http://schemas.microsoft.com/office/drawing/2014/main" val="176898866"/>
                    </a:ext>
                  </a:extLst>
                </a:gridCol>
              </a:tblGrid>
              <a:tr h="349803">
                <a:tc>
                  <a:txBody>
                    <a:bodyPr/>
                    <a:lstStyle/>
                    <a:p>
                      <a:pPr latinLnBrk="1"/>
                      <a:endParaRPr lang="ko-KR" altLang="en-US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컨퀘스트 모드 </a:t>
                      </a:r>
                      <a:r>
                        <a:rPr lang="en-US" altLang="ko-KR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점령전</a:t>
                      </a:r>
                      <a:r>
                        <a:rPr lang="en-US" altLang="ko-KR" sz="18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800" b="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212318"/>
                  </a:ext>
                </a:extLst>
              </a:tr>
              <a:tr h="1550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거점의 방공 전투기와 지상 타겟을 처리와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거점의 점령 점수를 채워 점령하여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팀의 총 제공권 수치를 채운다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점령 시 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동안 거점지가 무적이 되고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거점지 방어하는 동안 해당 거점의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방공포나 방공 전투기의 화력 지원을 받는다</a:t>
                      </a:r>
                      <a:r>
                        <a:rPr lang="en-US" altLang="ko-KR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48536"/>
                  </a:ext>
                </a:extLst>
              </a:tr>
              <a:tr h="837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승리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제공권 게이지 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적보다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먼저 달성하거나</a:t>
                      </a:r>
                      <a:endParaRPr lang="en-US" altLang="ko-KR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특정 시간 이후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적 기체를 모두 처치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하면 아군이 승리한다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047473"/>
                  </a:ext>
                </a:extLst>
              </a:tr>
              <a:tr h="837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패배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제공권 게이지 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적보다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먼저 달성하지 못하거나</a:t>
                      </a:r>
                      <a:endParaRPr lang="en-US" altLang="ko-KR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특정 시간 이후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아군 기체가 모두 처치당하면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아군이 패배한다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244121"/>
                  </a:ext>
                </a:extLst>
              </a:tr>
              <a:tr h="837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무승부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양 팀이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9AE69A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동시에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목표로 설정된 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9AE69A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제공권 수치를 돌파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 경우</a:t>
                      </a:r>
                      <a:endParaRPr lang="en-US" altLang="ko-KR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제공권 게이지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점수에 상관없이 무승부가 된다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427904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C9199E-8561-0241-6D87-EB8FB2ECE2D9}"/>
              </a:ext>
            </a:extLst>
          </p:cNvPr>
          <p:cNvSpPr/>
          <p:nvPr/>
        </p:nvSpPr>
        <p:spPr>
          <a:xfrm>
            <a:off x="825078" y="1425093"/>
            <a:ext cx="2975925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WORLD OF WARPLANES </a:t>
            </a:r>
          </a:p>
        </p:txBody>
      </p:sp>
    </p:spTree>
    <p:extLst>
      <p:ext uri="{BB962C8B-B14F-4D97-AF65-F5344CB8AC3E}">
        <p14:creationId xmlns:p14="http://schemas.microsoft.com/office/powerpoint/2010/main" val="65429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59033"/>
              </p:ext>
            </p:extLst>
          </p:nvPr>
        </p:nvGraphicFramePr>
        <p:xfrm>
          <a:off x="883278" y="4069466"/>
          <a:ext cx="107999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A6B64-E899-E0D5-EB55-A927562D0484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436D9-744A-5CB3-3C31-E2F3D83E0CC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D1034-28D1-1F06-8590-84D2E09EE2F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유사 게임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849E9F-68CA-F97E-F09C-D6425566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AB980-E389-403E-A46D-C55082E75435}"/>
              </a:ext>
            </a:extLst>
          </p:cNvPr>
          <p:cNvSpPr txBox="1"/>
          <p:nvPr/>
        </p:nvSpPr>
        <p:spPr>
          <a:xfrm>
            <a:off x="4820652" y="326277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세부사항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E3C11-9D6C-087B-D430-237B1A01CDC2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C36B730-3CD0-138F-8B53-7E63798380A5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35323D-881A-B9CC-0BF6-FD1837E8ED0D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B6037B-7012-F471-9285-C066BA88A8D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2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14027-813D-74F2-F7A5-4CC3CB45C31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/>
              <a:t>화면 구성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772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D835A-AF51-C9A9-08B9-D86C51723616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5ED49-C8A3-4A6D-24F3-1E28412450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0B0C9-708D-23A1-0350-C0246A866482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/>
              <a:t>화면 구성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1111436" y="4888919"/>
            <a:ext cx="4478843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/A/S/D: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5788842" y="4882954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312216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9077E-6AC2-C64C-C393-1A7682703361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06C8B-B42D-7EE3-25A1-E07DC15E759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BE848-98F9-F277-D6DC-5C94985BA366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/>
              <a:t>조작 키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660400" y="1548098"/>
            <a:ext cx="3600000" cy="3600000"/>
            <a:chOff x="7340095" y="172505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40095" y="172505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8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4255294" y="2371601"/>
            <a:ext cx="5107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 연합 </a:t>
            </a:r>
            <a:r>
              <a:rPr lang="en-US" altLang="ko-KR" dirty="0">
                <a:latin typeface="+mj-ea"/>
                <a:ea typeface="+mj-ea"/>
              </a:rPr>
              <a:t>vs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게임 내 스토리가 </a:t>
            </a:r>
            <a:r>
              <a:rPr lang="ko-KR" altLang="en-US" dirty="0">
                <a:latin typeface="+mj-ea"/>
                <a:ea typeface="+mj-ea"/>
              </a:rPr>
              <a:t>존재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스테이지 총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개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 기체는 </a:t>
            </a: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개 기체 중 하나 선택하여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플레이가 가능하다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496;p46">
            <a:extLst>
              <a:ext uri="{FF2B5EF4-FFF2-40B4-BE49-F238E27FC236}">
                <a16:creationId xmlns:a16="http://schemas.microsoft.com/office/drawing/2014/main" id="{A94D0AFC-7C4D-F5B9-AE7B-5CAD4CCDF7F6}"/>
              </a:ext>
            </a:extLst>
          </p:cNvPr>
          <p:cNvSpPr/>
          <p:nvPr/>
        </p:nvSpPr>
        <p:spPr>
          <a:xfrm>
            <a:off x="2040977" y="3708185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6BC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75E5ED4A-66A1-14AD-131D-4DE5B5E8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C121C-8FCC-7BDB-A310-D85A91156CF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스토리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0393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1026043" y="1660862"/>
            <a:ext cx="159873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6018FBF-C500-B182-4861-53519A9BE158}"/>
              </a:ext>
            </a:extLst>
          </p:cNvPr>
          <p:cNvSpPr txBox="1"/>
          <p:nvPr/>
        </p:nvSpPr>
        <p:spPr>
          <a:xfrm>
            <a:off x="6972210" y="1674999"/>
            <a:ext cx="321947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/>
              <a:t>광선 추적을 통한</a:t>
            </a:r>
            <a:br>
              <a:rPr lang="en-US" altLang="ko-KR"/>
            </a:br>
            <a:r>
              <a:rPr lang="ko-KR" altLang="en-US"/>
              <a:t>실시간 그림자</a:t>
            </a:r>
            <a:endParaRPr lang="ko-KR" altLang="en-US" dirty="0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F0C1063-3987-C137-C1FF-E44EA5194CB8}"/>
              </a:ext>
            </a:extLst>
          </p:cNvPr>
          <p:cNvGrpSpPr/>
          <p:nvPr/>
        </p:nvGrpSpPr>
        <p:grpSpPr>
          <a:xfrm>
            <a:off x="776177" y="1120231"/>
            <a:ext cx="1702943" cy="536108"/>
            <a:chOff x="3641880" y="2097965"/>
            <a:chExt cx="1702943" cy="85546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07AB0AF-7F12-0247-1963-19E5FCD7086B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1A15E3E-8D50-F76F-E81D-E35650EAC63B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설명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0AEB6E56-4034-66E3-9D14-7E66F9C8862D}"/>
              </a:ext>
            </a:extLst>
          </p:cNvPr>
          <p:cNvGrpSpPr/>
          <p:nvPr/>
        </p:nvGrpSpPr>
        <p:grpSpPr>
          <a:xfrm>
            <a:off x="6722344" y="1140417"/>
            <a:ext cx="2276096" cy="509596"/>
            <a:chOff x="3641880" y="2091233"/>
            <a:chExt cx="2276096" cy="868925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23F433F-A5D7-0FA6-810B-1860FD802571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CB799DE-9B02-9156-19E2-4BCE80189861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4360F92-3F68-1D5A-E240-11CA0FC39232}"/>
              </a:ext>
            </a:extLst>
          </p:cNvPr>
          <p:cNvGrpSpPr/>
          <p:nvPr/>
        </p:nvGrpSpPr>
        <p:grpSpPr>
          <a:xfrm>
            <a:off x="10191684" y="1133487"/>
            <a:ext cx="1187516" cy="509596"/>
            <a:chOff x="3641880" y="2016067"/>
            <a:chExt cx="926027" cy="101925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9613AC7-974A-6879-4F1D-18BAFF3697B2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A2394F-9EAF-D454-02A8-364098F6097D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581A13F9-ED0E-366C-9E83-3F2CE0498170}"/>
              </a:ext>
            </a:extLst>
          </p:cNvPr>
          <p:cNvGrpSpPr/>
          <p:nvPr/>
        </p:nvGrpSpPr>
        <p:grpSpPr>
          <a:xfrm>
            <a:off x="3474354" y="1140417"/>
            <a:ext cx="2252755" cy="509596"/>
            <a:chOff x="3641880" y="2010025"/>
            <a:chExt cx="2252755" cy="103134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DF57A93-434E-36ED-C9CF-812929E8C006}"/>
                </a:ext>
              </a:extLst>
            </p:cNvPr>
            <p:cNvSpPr txBox="1"/>
            <p:nvPr/>
          </p:nvSpPr>
          <p:spPr>
            <a:xfrm>
              <a:off x="3641880" y="2010025"/>
              <a:ext cx="499732" cy="10313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56F43F2-54E1-A389-91E2-7D2A3A9D399B}"/>
                </a:ext>
              </a:extLst>
            </p:cNvPr>
            <p:cNvSpPr txBox="1"/>
            <p:nvPr/>
          </p:nvSpPr>
          <p:spPr>
            <a:xfrm>
              <a:off x="4150151" y="2127246"/>
              <a:ext cx="1744484" cy="8097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세부사항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E3DC87E-5EA0-3BC4-E261-71B72A359099}"/>
              </a:ext>
            </a:extLst>
          </p:cNvPr>
          <p:cNvSpPr txBox="1"/>
          <p:nvPr/>
        </p:nvSpPr>
        <p:spPr>
          <a:xfrm>
            <a:off x="3621060" y="1660314"/>
            <a:ext cx="184787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구성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조작 키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구성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660400" y="1548098"/>
            <a:ext cx="3600000" cy="3600000"/>
            <a:chOff x="7340095" y="172505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40095" y="172505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A375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375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4250361" y="1723026"/>
            <a:ext cx="75875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게임 내에서는 존재 하지 않는 스테이지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플레이어의 과거를 설명한다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플레이어는 과거 비밀 집단에서의 특수부대 팀장을 맡고 있었다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집단에서의 어떠한 의뢰가 생겼고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해당 의뢰를 완수하기 위해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팀원과 함께 출동하였다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그러나 그 임무는 완수 불가능한 임무였고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자신을 제외한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모든 팀원들은 사살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자신은 중상을 입게되었다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이후 플레이어는 회복하면서 일련의 사건을 조사하던 중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자신이 속했던 비밀 집단의 모략인 것을 알아채게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496;p46">
            <a:extLst>
              <a:ext uri="{FF2B5EF4-FFF2-40B4-BE49-F238E27FC236}">
                <a16:creationId xmlns:a16="http://schemas.microsoft.com/office/drawing/2014/main" id="{A94D0AFC-7C4D-F5B9-AE7B-5CAD4CCDF7F6}"/>
              </a:ext>
            </a:extLst>
          </p:cNvPr>
          <p:cNvSpPr/>
          <p:nvPr/>
        </p:nvSpPr>
        <p:spPr>
          <a:xfrm>
            <a:off x="2040977" y="3708185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BEE16-588E-F89F-F5CF-75DAB3F8F76C}"/>
              </a:ext>
            </a:extLst>
          </p:cNvPr>
          <p:cNvSpPr txBox="1"/>
          <p:nvPr/>
        </p:nvSpPr>
        <p:spPr>
          <a:xfrm>
            <a:off x="1903402" y="2003053"/>
            <a:ext cx="110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STAGE 0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481CB73-98C8-6146-1565-6CC7CA3B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A930E-2F47-4996-2BF2-CDB9104B6E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스토리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0466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660400" y="1548098"/>
            <a:ext cx="3600000" cy="3600000"/>
            <a:chOff x="7340095" y="172505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40095" y="172505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B058B3-0E9B-ED2D-21F9-9336E965754B}"/>
              </a:ext>
            </a:extLst>
          </p:cNvPr>
          <p:cNvSpPr txBox="1"/>
          <p:nvPr/>
        </p:nvSpPr>
        <p:spPr>
          <a:xfrm>
            <a:off x="4255294" y="2055436"/>
            <a:ext cx="7276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복수전의 서막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플레이어는 복수하기 위해 용병일을 하고 있었고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자신의 복수를 도와줄 용병들을 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헬기를 타고 본부를 점령할 생각으로 본부의 헬기들과 전투를 치른다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모든 적을 암살하고 거점지를 점령할 경우 다음 스테이지로 넘어가며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실패할 경우 처참한 최후를 맞이한다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496;p46">
            <a:extLst>
              <a:ext uri="{FF2B5EF4-FFF2-40B4-BE49-F238E27FC236}">
                <a16:creationId xmlns:a16="http://schemas.microsoft.com/office/drawing/2014/main" id="{A94D0AFC-7C4D-F5B9-AE7B-5CAD4CCDF7F6}"/>
              </a:ext>
            </a:extLst>
          </p:cNvPr>
          <p:cNvSpPr/>
          <p:nvPr/>
        </p:nvSpPr>
        <p:spPr>
          <a:xfrm>
            <a:off x="2040977" y="3708185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BEE16-588E-F89F-F5CF-75DAB3F8F76C}"/>
              </a:ext>
            </a:extLst>
          </p:cNvPr>
          <p:cNvSpPr txBox="1"/>
          <p:nvPr/>
        </p:nvSpPr>
        <p:spPr>
          <a:xfrm>
            <a:off x="1903402" y="2003053"/>
            <a:ext cx="110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STAGE 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C41D599-5F1F-9E46-FF94-D004ADA7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375C2-6536-D117-0031-CFE41DFFDCEF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스토리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228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3B5A2-A914-05A6-70FC-F2509DEF9FC5}"/>
              </a:ext>
            </a:extLst>
          </p:cNvPr>
          <p:cNvGrpSpPr/>
          <p:nvPr/>
        </p:nvGrpSpPr>
        <p:grpSpPr>
          <a:xfrm>
            <a:off x="660400" y="1548098"/>
            <a:ext cx="3600000" cy="3600000"/>
            <a:chOff x="7340095" y="1725050"/>
            <a:chExt cx="3600000" cy="360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7340095" y="1725050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Google Shape;491;p46">
              <a:extLst>
                <a:ext uri="{FF2B5EF4-FFF2-40B4-BE49-F238E27FC236}">
                  <a16:creationId xmlns:a16="http://schemas.microsoft.com/office/drawing/2014/main" id="{96921560-0CD5-5DE1-C11C-F94290CA34C6}"/>
                </a:ext>
              </a:extLst>
            </p:cNvPr>
            <p:cNvGrpSpPr/>
            <p:nvPr/>
          </p:nvGrpSpPr>
          <p:grpSpPr>
            <a:xfrm>
              <a:off x="8103196" y="2658732"/>
              <a:ext cx="2068814" cy="1998061"/>
              <a:chOff x="2109925" y="1041250"/>
              <a:chExt cx="427850" cy="535600"/>
            </a:xfrm>
          </p:grpSpPr>
          <p:sp>
            <p:nvSpPr>
              <p:cNvPr id="16" name="Google Shape;492;p46">
                <a:extLst>
                  <a:ext uri="{FF2B5EF4-FFF2-40B4-BE49-F238E27FC236}">
                    <a16:creationId xmlns:a16="http://schemas.microsoft.com/office/drawing/2014/main" id="{BF4A198D-6631-BC23-470F-F5724446F6D7}"/>
                  </a:ext>
                </a:extLst>
              </p:cNvPr>
              <p:cNvSpPr/>
              <p:nvPr/>
            </p:nvSpPr>
            <p:spPr>
              <a:xfrm>
                <a:off x="2262575" y="1041250"/>
                <a:ext cx="275200" cy="263650"/>
              </a:xfrm>
              <a:custGeom>
                <a:avLst/>
                <a:gdLst/>
                <a:ahLst/>
                <a:cxnLst/>
                <a:rect l="l" t="t" r="r" b="b"/>
                <a:pathLst>
                  <a:path w="11008" h="10546" extrusionOk="0">
                    <a:moveTo>
                      <a:pt x="4075" y="0"/>
                    </a:moveTo>
                    <a:lnTo>
                      <a:pt x="1885" y="4554"/>
                    </a:lnTo>
                    <a:lnTo>
                      <a:pt x="1" y="9290"/>
                    </a:lnTo>
                    <a:lnTo>
                      <a:pt x="1" y="10546"/>
                    </a:lnTo>
                    <a:lnTo>
                      <a:pt x="5935" y="10546"/>
                    </a:lnTo>
                    <a:lnTo>
                      <a:pt x="11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93;p46">
                <a:extLst>
                  <a:ext uri="{FF2B5EF4-FFF2-40B4-BE49-F238E27FC236}">
                    <a16:creationId xmlns:a16="http://schemas.microsoft.com/office/drawing/2014/main" id="{E609CE65-83C7-3EA3-DA4C-283E8C593221}"/>
                  </a:ext>
                </a:extLst>
              </p:cNvPr>
              <p:cNvSpPr/>
              <p:nvPr/>
            </p:nvSpPr>
            <p:spPr>
              <a:xfrm>
                <a:off x="2109925" y="1041250"/>
                <a:ext cx="300125" cy="26362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45" extrusionOk="0">
                    <a:moveTo>
                      <a:pt x="0" y="0"/>
                    </a:moveTo>
                    <a:lnTo>
                      <a:pt x="5074" y="10544"/>
                    </a:lnTo>
                    <a:lnTo>
                      <a:pt x="12004" y="10544"/>
                    </a:lnTo>
                    <a:lnTo>
                      <a:pt x="69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46">
                <a:extLst>
                  <a:ext uri="{FF2B5EF4-FFF2-40B4-BE49-F238E27FC236}">
                    <a16:creationId xmlns:a16="http://schemas.microsoft.com/office/drawing/2014/main" id="{F41DFD7E-F3F4-A3AF-C530-9032A1C066CA}"/>
                  </a:ext>
                </a:extLst>
              </p:cNvPr>
              <p:cNvSpPr/>
              <p:nvPr/>
            </p:nvSpPr>
            <p:spPr>
              <a:xfrm>
                <a:off x="2204750" y="1273475"/>
                <a:ext cx="2381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3213" extrusionOk="0">
                    <a:moveTo>
                      <a:pt x="1" y="1"/>
                    </a:moveTo>
                    <a:lnTo>
                      <a:pt x="1" y="1257"/>
                    </a:lnTo>
                    <a:lnTo>
                      <a:pt x="4135" y="1257"/>
                    </a:lnTo>
                    <a:lnTo>
                      <a:pt x="4135" y="3212"/>
                    </a:lnTo>
                    <a:lnTo>
                      <a:pt x="5391" y="3212"/>
                    </a:lnTo>
                    <a:lnTo>
                      <a:pt x="5391" y="1257"/>
                    </a:lnTo>
                    <a:lnTo>
                      <a:pt x="9526" y="1257"/>
                    </a:lnTo>
                    <a:lnTo>
                      <a:pt x="9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46">
                <a:extLst>
                  <a:ext uri="{FF2B5EF4-FFF2-40B4-BE49-F238E27FC236}">
                    <a16:creationId xmlns:a16="http://schemas.microsoft.com/office/drawing/2014/main" id="{8BF43D33-6485-8758-4D51-FB9FC43BD021}"/>
                  </a:ext>
                </a:extLst>
              </p:cNvPr>
              <p:cNvSpPr/>
              <p:nvPr/>
            </p:nvSpPr>
            <p:spPr>
              <a:xfrm>
                <a:off x="2323825" y="1273475"/>
                <a:ext cx="119100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3213" extrusionOk="0">
                    <a:moveTo>
                      <a:pt x="1" y="1"/>
                    </a:moveTo>
                    <a:lnTo>
                      <a:pt x="1" y="3212"/>
                    </a:lnTo>
                    <a:lnTo>
                      <a:pt x="628" y="3212"/>
                    </a:lnTo>
                    <a:lnTo>
                      <a:pt x="628" y="1257"/>
                    </a:lnTo>
                    <a:lnTo>
                      <a:pt x="4763" y="1257"/>
                    </a:lnTo>
                    <a:lnTo>
                      <a:pt x="47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46">
                <a:extLst>
                  <a:ext uri="{FF2B5EF4-FFF2-40B4-BE49-F238E27FC236}">
                    <a16:creationId xmlns:a16="http://schemas.microsoft.com/office/drawing/2014/main" id="{AB8886CE-BB9D-72D7-8C49-DE40724C8772}"/>
                  </a:ext>
                </a:extLst>
              </p:cNvPr>
              <p:cNvSpPr/>
              <p:nvPr/>
            </p:nvSpPr>
            <p:spPr>
              <a:xfrm>
                <a:off x="2189375" y="1321100"/>
                <a:ext cx="268925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10230" extrusionOk="0">
                    <a:moveTo>
                      <a:pt x="5379" y="1"/>
                    </a:moveTo>
                    <a:lnTo>
                      <a:pt x="3716" y="3368"/>
                    </a:lnTo>
                    <a:lnTo>
                      <a:pt x="1" y="3907"/>
                    </a:lnTo>
                    <a:lnTo>
                      <a:pt x="2690" y="6528"/>
                    </a:lnTo>
                    <a:lnTo>
                      <a:pt x="2055" y="10230"/>
                    </a:lnTo>
                    <a:lnTo>
                      <a:pt x="5379" y="8481"/>
                    </a:lnTo>
                    <a:lnTo>
                      <a:pt x="8701" y="10230"/>
                    </a:lnTo>
                    <a:lnTo>
                      <a:pt x="8701" y="10230"/>
                    </a:lnTo>
                    <a:lnTo>
                      <a:pt x="8066" y="6528"/>
                    </a:lnTo>
                    <a:lnTo>
                      <a:pt x="10757" y="3908"/>
                    </a:lnTo>
                    <a:lnTo>
                      <a:pt x="7040" y="3368"/>
                    </a:lnTo>
                    <a:lnTo>
                      <a:pt x="5379" y="1"/>
                    </a:lnTo>
                    <a:close/>
                  </a:path>
                </a:pathLst>
              </a:custGeom>
              <a:solidFill>
                <a:srgbClr val="F5E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497;p46">
                <a:extLst>
                  <a:ext uri="{FF2B5EF4-FFF2-40B4-BE49-F238E27FC236}">
                    <a16:creationId xmlns:a16="http://schemas.microsoft.com/office/drawing/2014/main" id="{8582DFF3-F8F4-6639-58B2-5509DD935C09}"/>
                  </a:ext>
                </a:extLst>
              </p:cNvPr>
              <p:cNvSpPr/>
              <p:nvPr/>
            </p:nvSpPr>
            <p:spPr>
              <a:xfrm>
                <a:off x="2323825" y="1321100"/>
                <a:ext cx="134450" cy="255750"/>
              </a:xfrm>
              <a:custGeom>
                <a:avLst/>
                <a:gdLst/>
                <a:ahLst/>
                <a:cxnLst/>
                <a:rect l="l" t="t" r="r" b="b"/>
                <a:pathLst>
                  <a:path w="5378" h="10230" extrusionOk="0">
                    <a:moveTo>
                      <a:pt x="1" y="1"/>
                    </a:moveTo>
                    <a:lnTo>
                      <a:pt x="1" y="8481"/>
                    </a:lnTo>
                    <a:lnTo>
                      <a:pt x="3323" y="10230"/>
                    </a:lnTo>
                    <a:lnTo>
                      <a:pt x="3323" y="10230"/>
                    </a:lnTo>
                    <a:lnTo>
                      <a:pt x="2688" y="6528"/>
                    </a:lnTo>
                    <a:lnTo>
                      <a:pt x="5377" y="3908"/>
                    </a:lnTo>
                    <a:lnTo>
                      <a:pt x="1662" y="3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5E5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Google Shape;496;p46">
            <a:extLst>
              <a:ext uri="{FF2B5EF4-FFF2-40B4-BE49-F238E27FC236}">
                <a16:creationId xmlns:a16="http://schemas.microsoft.com/office/drawing/2014/main" id="{A94D0AFC-7C4D-F5B9-AE7B-5CAD4CCDF7F6}"/>
              </a:ext>
            </a:extLst>
          </p:cNvPr>
          <p:cNvSpPr/>
          <p:nvPr/>
        </p:nvSpPr>
        <p:spPr>
          <a:xfrm>
            <a:off x="2040977" y="3708185"/>
            <a:ext cx="833740" cy="623370"/>
          </a:xfrm>
          <a:custGeom>
            <a:avLst/>
            <a:gdLst/>
            <a:ahLst/>
            <a:cxnLst/>
            <a:rect l="l" t="t" r="r" b="b"/>
            <a:pathLst>
              <a:path w="10757" h="10230" extrusionOk="0">
                <a:moveTo>
                  <a:pt x="5379" y="1"/>
                </a:moveTo>
                <a:lnTo>
                  <a:pt x="3716" y="3368"/>
                </a:lnTo>
                <a:lnTo>
                  <a:pt x="1" y="3907"/>
                </a:lnTo>
                <a:lnTo>
                  <a:pt x="2690" y="6528"/>
                </a:lnTo>
                <a:lnTo>
                  <a:pt x="2055" y="10230"/>
                </a:lnTo>
                <a:lnTo>
                  <a:pt x="5379" y="8481"/>
                </a:lnTo>
                <a:lnTo>
                  <a:pt x="8701" y="10230"/>
                </a:lnTo>
                <a:lnTo>
                  <a:pt x="8701" y="10230"/>
                </a:lnTo>
                <a:lnTo>
                  <a:pt x="8066" y="6528"/>
                </a:lnTo>
                <a:lnTo>
                  <a:pt x="10757" y="3908"/>
                </a:lnTo>
                <a:lnTo>
                  <a:pt x="7040" y="3368"/>
                </a:lnTo>
                <a:lnTo>
                  <a:pt x="5379" y="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BEE16-588E-F89F-F5CF-75DAB3F8F76C}"/>
              </a:ext>
            </a:extLst>
          </p:cNvPr>
          <p:cNvSpPr txBox="1"/>
          <p:nvPr/>
        </p:nvSpPr>
        <p:spPr>
          <a:xfrm>
            <a:off x="1903402" y="2003053"/>
            <a:ext cx="110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STAGE 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E355F-3B9D-4917-F288-9FD1E4AD25FD}"/>
              </a:ext>
            </a:extLst>
          </p:cNvPr>
          <p:cNvSpPr txBox="1"/>
          <p:nvPr/>
        </p:nvSpPr>
        <p:spPr>
          <a:xfrm>
            <a:off x="4255294" y="2055436"/>
            <a:ext cx="72763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복수전의 최후</a:t>
            </a: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용병들과 함께 거점지부터 본부까지 시설을 파괴하며 점령한다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자신과 관련한 모든 자료를 없애고 해당 본부 시설을 파괴 및 총 책임자를 끔찍하게 사살한다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플레이어들의 후방부대에서 아군 </a:t>
            </a:r>
            <a:r>
              <a:rPr lang="en-US" altLang="ko-KR">
                <a:latin typeface="+mj-ea"/>
                <a:ea typeface="+mj-ea"/>
              </a:rPr>
              <a:t>NPC</a:t>
            </a:r>
            <a:r>
              <a:rPr lang="ko-KR" altLang="en-US">
                <a:latin typeface="+mj-ea"/>
                <a:ea typeface="+mj-ea"/>
              </a:rPr>
              <a:t>들이 헬기로 지원을 온다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모든 시설을 파괴하고 거점지를 점령할 경우 해당 게임을 승리하며</a:t>
            </a:r>
            <a:br>
              <a:rPr lang="en-US" altLang="ko-KR">
                <a:latin typeface="+mj-ea"/>
                <a:ea typeface="+mj-ea"/>
              </a:rPr>
            </a:br>
            <a:r>
              <a:rPr lang="ko-KR" altLang="en-US">
                <a:latin typeface="+mj-ea"/>
                <a:ea typeface="+mj-ea"/>
              </a:rPr>
              <a:t>실패할 경우 처참한 최후를 맞이한다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1AEDEE-0C8B-A13F-B036-F25C09352D29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스토리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63489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0B0C36-023F-0916-FA76-A0972B5E4A44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38471-9B64-DA96-4E2E-6E3293DDE09D}"/>
              </a:ext>
            </a:extLst>
          </p:cNvPr>
          <p:cNvSpPr txBox="1"/>
          <p:nvPr/>
        </p:nvSpPr>
        <p:spPr>
          <a:xfrm>
            <a:off x="560667" y="1615168"/>
            <a:ext cx="11552532" cy="2970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스테이지의 배경은 비가 세차게 오고 낙뢰가 자주 치며 거점지로 향하는 경로에는 높은 산과 강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형태의 나무 등 지형지물들이 존재한다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거점지 주변은 비가 조금만 내리는 황무지 지역이다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헬기는 플레이어와 같은 모델을 사용한다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이후 플레이어가 거점지로 향하는 경로 곳곳에서 매복되어 있던 적 기체가 등장한다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헬기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매복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매복되어있는 적과 전투 중에 거점지로 부터 플레이어를 향해 적 기체가 계속 등장한다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buFontTx/>
              <a:buChar char="–"/>
            </a:pP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무조건 방어형 기체 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공격형 기체 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후열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조합과  스피드형 기체 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전열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공격형 기체 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후열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조합으로 등장</a:t>
            </a:r>
            <a:endParaRPr lang="en-US" altLang="ko-KR" sz="17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5D1EBCB9-5409-DBA0-B44B-4F526C5E5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24026"/>
              </p:ext>
            </p:extLst>
          </p:nvPr>
        </p:nvGraphicFramePr>
        <p:xfrm>
          <a:off x="696000" y="4608707"/>
          <a:ext cx="10800000" cy="185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방어형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(20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스피드형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(25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공격형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88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F3A4C5-9509-34A6-4CCA-C76BD3A18A77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A6714-CEF5-CFCB-F325-F512FF31E768}"/>
              </a:ext>
            </a:extLst>
          </p:cNvPr>
          <p:cNvSpPr txBox="1"/>
          <p:nvPr/>
        </p:nvSpPr>
        <p:spPr>
          <a:xfrm>
            <a:off x="560667" y="1615168"/>
            <a:ext cx="11552532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각각의 기체는 기본 공격 데미지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특수 능력의 쿨타임 등 기능이 다르다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각각의 기체는 부위 별 내구도가 존재한다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기체 수가 총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이하거나 모두 처치한 상태에서 거점지를 점령할 경우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거점지 주변에서 아군이 공격할 수 없는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무적 상태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대공포가 등장한다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2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EF4F19D3-FDBD-7FF9-AE9C-AA58C3FC9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96723"/>
              </p:ext>
            </p:extLst>
          </p:nvPr>
        </p:nvGraphicFramePr>
        <p:xfrm>
          <a:off x="696000" y="4351374"/>
          <a:ext cx="1080000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방어형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스피드형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쿨타임 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초간 최대 이동속도가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24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F3A4C5-9509-34A6-4CCA-C76BD3A18A77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A6714-CEF5-CFCB-F325-F512FF31E768}"/>
              </a:ext>
            </a:extLst>
          </p:cNvPr>
          <p:cNvSpPr txBox="1"/>
          <p:nvPr/>
        </p:nvSpPr>
        <p:spPr>
          <a:xfrm>
            <a:off x="560667" y="1615168"/>
            <a:ext cx="11552532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꼬리는 부위 내구도를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갖고 있으며 피격 시 전체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감소할 때 부위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 부위의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이하인 경우 꼬리 부분이 부러지는 애니메이션과 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기체 회전 속도가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50%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느려진다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프로펠러는 부위 내구도를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갖고 있으며 피격 시 전체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감소할 때 부위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 부위의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되는 순간 프로펠러가 부서지고 기체는 추락하여 플레이어가 사망한다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52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F3A4C5-9509-34A6-4CCA-C76BD3A18A77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A6714-CEF5-CFCB-F325-F512FF31E768}"/>
              </a:ext>
            </a:extLst>
          </p:cNvPr>
          <p:cNvSpPr txBox="1"/>
          <p:nvPr/>
        </p:nvSpPr>
        <p:spPr>
          <a:xfrm>
            <a:off x="560667" y="1615168"/>
            <a:ext cx="11552532" cy="270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머리는 부위 내구도를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갖고 있으며 피격 시 전체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감소할 때 부위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 부위의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이하가 되면 파괴 판정으로 플레이어 기체가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크게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조준선이 작동하지 않아 적을 제대로 조준하기 어려워진다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몸체는 부위 내구도를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갖고 있으며 피격 시 전체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감소할 때 부위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200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 부위의 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달성하면 기체가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초간 크게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b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이하인 경우 피격 시 데미지를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배로 받는다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9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27F6188-9745-096E-ACF8-D645B19F72CE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58B16-0203-5CC8-0FB8-76FD47AABE4B}"/>
              </a:ext>
            </a:extLst>
          </p:cNvPr>
          <p:cNvSpPr txBox="1"/>
          <p:nvPr/>
        </p:nvSpPr>
        <p:spPr>
          <a:xfrm>
            <a:off x="560667" y="1615168"/>
            <a:ext cx="11552532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스테이지의 배경은 시가전의 형태로 높고 낮은 다양한 형태의 폐건물이 존재하나 붕괴 위험으로 폐건물로 들어갈 수 없다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주변 환경은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스테이지와 달리 비가 그치고 모래바람이 몰아치는 황무지 지역이다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모래바람이 부는 관계로 플레이어의 시야 범위가 제한된다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사망 후 부활 시 특수 능력과 보호막이 재충전 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7508E17A-4BA7-811F-D6EA-70582141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415514"/>
              </p:ext>
            </p:extLst>
          </p:nvPr>
        </p:nvGraphicFramePr>
        <p:xfrm>
          <a:off x="6336933" y="4272548"/>
          <a:ext cx="495183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회용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수류탄</a:t>
                      </a:r>
                      <a:endParaRPr lang="en-US" altLang="ko-KR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원형으로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50M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범위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AD18593-4802-6315-2E80-49FD673C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3446439"/>
            <a:ext cx="4650926" cy="2679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CBAF1-DC18-5AA0-E1D3-3B98408AC02E}"/>
              </a:ext>
            </a:extLst>
          </p:cNvPr>
          <p:cNvSpPr txBox="1"/>
          <p:nvPr/>
        </p:nvSpPr>
        <p:spPr>
          <a:xfrm>
            <a:off x="660399" y="6125633"/>
            <a:ext cx="3191754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맵 풍경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7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4DB71D-364A-DECD-BA8F-99297A8FB5FF}"/>
              </a:ext>
            </a:extLst>
          </p:cNvPr>
          <p:cNvSpPr txBox="1"/>
          <p:nvPr/>
        </p:nvSpPr>
        <p:spPr>
          <a:xfrm>
            <a:off x="660400" y="230703"/>
            <a:ext cx="23469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세부사항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A99F1-1BF7-CA8C-4204-966F2D90A10B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B84E8DF-A54B-D074-8C07-E3D9710C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FAD36-0039-6644-7182-66F961D7F3D0}"/>
              </a:ext>
            </a:extLst>
          </p:cNvPr>
          <p:cNvSpPr txBox="1"/>
          <p:nvPr/>
        </p:nvSpPr>
        <p:spPr>
          <a:xfrm>
            <a:off x="677941" y="707544"/>
            <a:ext cx="22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4"/>
            </a:pPr>
            <a:r>
              <a:rPr lang="ko-KR" altLang="en-US" sz="1800"/>
              <a:t>스테이지 구성</a:t>
            </a:r>
            <a:endParaRPr lang="en-US" altLang="ko-KR" sz="1800"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B67EF8EE-01DE-C45E-D867-7DE995C85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62220"/>
              </p:ext>
            </p:extLst>
          </p:nvPr>
        </p:nvGraphicFramePr>
        <p:xfrm>
          <a:off x="695999" y="4545447"/>
          <a:ext cx="10800001" cy="1859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대공포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경우 폭발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원형으로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범위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16DBF7-3095-0449-A622-C24F460326A0}"/>
              </a:ext>
            </a:extLst>
          </p:cNvPr>
          <p:cNvSpPr/>
          <p:nvPr/>
        </p:nvSpPr>
        <p:spPr>
          <a:xfrm>
            <a:off x="677941" y="1193717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9EF0E-DCB3-40BD-6B72-9F6D961A922D}"/>
              </a:ext>
            </a:extLst>
          </p:cNvPr>
          <p:cNvSpPr txBox="1"/>
          <p:nvPr/>
        </p:nvSpPr>
        <p:spPr>
          <a:xfrm>
            <a:off x="560667" y="1615168"/>
            <a:ext cx="11552532" cy="2826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적은 벙커와 대공포로 총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시설이 배치되어 있다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벙커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편성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편성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벙커는 동서남북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방향에 대해서 공격을 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공격하는 방향은 처음 동으로 고정되며 이후 시간이 지나면 시계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반시계 방향을 정한 후 공격방향을 바꾼다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방향에 대해 나머지 방향은 공격하지 않는다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pc="-15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대공포는 플레이어를 공격하지 않으나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아군의 후방지원의 진입을 위해 파괴해야 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대공포를 파괴하지 않을 경우 후방 지원이 실패해 스토리가 진행되지 않는다</a:t>
            </a:r>
            <a:r>
              <a:rPr lang="en-US" altLang="ko-KR" sz="17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F090BF-1200-32B5-21FE-BE9A27FC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844" y="1279766"/>
            <a:ext cx="915912" cy="12335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E93DBC-CDC9-70CD-CAE0-F3B5F902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062" y="1238988"/>
            <a:ext cx="1372080" cy="1274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6C253B-4202-6721-94E0-CB2B712DF731}"/>
              </a:ext>
            </a:extLst>
          </p:cNvPr>
          <p:cNvSpPr txBox="1"/>
          <p:nvPr/>
        </p:nvSpPr>
        <p:spPr>
          <a:xfrm>
            <a:off x="7272844" y="2507534"/>
            <a:ext cx="2695643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대공포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2E4AC-A89F-06A5-D82F-766D4AD0AC1C}"/>
              </a:ext>
            </a:extLst>
          </p:cNvPr>
          <p:cNvSpPr txBox="1"/>
          <p:nvPr/>
        </p:nvSpPr>
        <p:spPr>
          <a:xfrm>
            <a:off x="9751062" y="2481011"/>
            <a:ext cx="2695643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13&gt;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벙커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1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849E9F-68CA-F97E-F09C-D6425566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AB980-E389-403E-A46D-C55082E75435}"/>
              </a:ext>
            </a:extLst>
          </p:cNvPr>
          <p:cNvSpPr txBox="1"/>
          <p:nvPr/>
        </p:nvSpPr>
        <p:spPr>
          <a:xfrm>
            <a:off x="5202166" y="3262771"/>
            <a:ext cx="178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중점 연구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E3C11-9D6C-087B-D430-237B1A01CDC2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C36B730-3CD0-138F-8B53-7E63798380A5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35323D-881A-B9CC-0BF6-FD1837E8ED0D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B6037B-7012-F471-9285-C066BA88A8D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2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02166" y="3262771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30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05087"/>
              </p:ext>
            </p:extLst>
          </p:nvPr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7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31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4215174" cy="467354"/>
            <a:chOff x="832325" y="1253416"/>
            <a:chExt cx="4215174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381226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광선 추적을 통한 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385901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11415823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오브젝트에 광선 추적을 통한 실시간 그림자를 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대상의 굴절과 반사광을 계산하여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래스터라이제이션보다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자연스러운 그래픽을 보이게 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움직이는 물체가 건물의 유리나 강가의 물을 지나갈 때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 표면에 움직이는 물체의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텍스쳐가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입혀진 상태로 비춰지게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E52E-7312-7D70-E5A3-88E159061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6" y="3429000"/>
            <a:ext cx="4061162" cy="31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4215174" cy="467354"/>
            <a:chOff x="832325" y="1253416"/>
            <a:chExt cx="4215174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381226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>
                  <a:solidFill>
                    <a:schemeClr val="tx1"/>
                  </a:solidFill>
                  <a:latin typeface="+mj-ea"/>
                  <a:ea typeface="+mj-ea"/>
                </a:rPr>
                <a:t>광선 추적을 통한 실시간 그림자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639464" y="1663144"/>
            <a:ext cx="11024434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빛을 추적하기 위해 카메라에서 발사된 광선을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않고 광원으로 도달하는 경우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간접광은 없다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판단하고 계산을 종료한다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 광원으로 도달하는 중 다른 물체에 닿을 경우 그림자에 가려지거나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반사와 굴절이 되는 과정을 판단하고 계산한다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가려져서 생기는 그림자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반사로 생기는 반사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굴절하는 굴절 광선들을 생성한다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광선들로 계산하여 계산된 광선들이 물체에 부딪힘 없이 광원에 도달할 때까지 재귀적으로 위 과정을 반복한다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모드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Mode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3740C3-069E-4353-9B25-E7B3DE8BAA4D}"/>
              </a:ext>
            </a:extLst>
          </p:cNvPr>
          <p:cNvSpPr/>
          <p:nvPr/>
        </p:nvSpPr>
        <p:spPr>
          <a:xfrm>
            <a:off x="1254397" y="1629000"/>
            <a:ext cx="3600000" cy="36000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2731116" y="202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PVP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" name="Google Shape;1759;p69">
            <a:extLst>
              <a:ext uri="{FF2B5EF4-FFF2-40B4-BE49-F238E27FC236}">
                <a16:creationId xmlns:a16="http://schemas.microsoft.com/office/drawing/2014/main" id="{CA94F8DB-1A97-FF64-53D3-563F79A6679F}"/>
              </a:ext>
            </a:extLst>
          </p:cNvPr>
          <p:cNvGrpSpPr/>
          <p:nvPr/>
        </p:nvGrpSpPr>
        <p:grpSpPr>
          <a:xfrm>
            <a:off x="2061115" y="2574889"/>
            <a:ext cx="2068814" cy="1998062"/>
            <a:chOff x="3382845" y="3536796"/>
            <a:chExt cx="418406" cy="477008"/>
          </a:xfrm>
        </p:grpSpPr>
        <p:sp>
          <p:nvSpPr>
            <p:cNvPr id="5" name="Google Shape;1760;p69">
              <a:extLst>
                <a:ext uri="{FF2B5EF4-FFF2-40B4-BE49-F238E27FC236}">
                  <a16:creationId xmlns:a16="http://schemas.microsoft.com/office/drawing/2014/main" id="{CC564DF7-1143-8826-F074-09858C07875A}"/>
                </a:ext>
              </a:extLst>
            </p:cNvPr>
            <p:cNvSpPr/>
            <p:nvPr/>
          </p:nvSpPr>
          <p:spPr>
            <a:xfrm>
              <a:off x="3399188" y="3536796"/>
              <a:ext cx="385674" cy="216950"/>
            </a:xfrm>
            <a:custGeom>
              <a:avLst/>
              <a:gdLst/>
              <a:ahLst/>
              <a:cxnLst/>
              <a:rect l="l" t="t" r="r" b="b"/>
              <a:pathLst>
                <a:path w="17322" h="9744" extrusionOk="0">
                  <a:moveTo>
                    <a:pt x="8662" y="0"/>
                  </a:moveTo>
                  <a:cubicBezTo>
                    <a:pt x="6091" y="0"/>
                    <a:pt x="4038" y="781"/>
                    <a:pt x="2563" y="2322"/>
                  </a:cubicBezTo>
                  <a:cubicBezTo>
                    <a:pt x="1" y="5000"/>
                    <a:pt x="145" y="8975"/>
                    <a:pt x="153" y="9144"/>
                  </a:cubicBezTo>
                  <a:lnTo>
                    <a:pt x="178" y="9744"/>
                  </a:lnTo>
                  <a:lnTo>
                    <a:pt x="17144" y="9744"/>
                  </a:lnTo>
                  <a:lnTo>
                    <a:pt x="17170" y="9144"/>
                  </a:lnTo>
                  <a:cubicBezTo>
                    <a:pt x="17178" y="8976"/>
                    <a:pt x="17321" y="5000"/>
                    <a:pt x="14759" y="2322"/>
                  </a:cubicBezTo>
                  <a:cubicBezTo>
                    <a:pt x="13292" y="789"/>
                    <a:pt x="11254" y="8"/>
                    <a:pt x="8699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61;p69">
              <a:extLst>
                <a:ext uri="{FF2B5EF4-FFF2-40B4-BE49-F238E27FC236}">
                  <a16:creationId xmlns:a16="http://schemas.microsoft.com/office/drawing/2014/main" id="{61CB7B2A-8696-7B54-1D54-569A650CB1B9}"/>
                </a:ext>
              </a:extLst>
            </p:cNvPr>
            <p:cNvSpPr/>
            <p:nvPr/>
          </p:nvSpPr>
          <p:spPr>
            <a:xfrm>
              <a:off x="3592850" y="3536796"/>
              <a:ext cx="192013" cy="216950"/>
            </a:xfrm>
            <a:custGeom>
              <a:avLst/>
              <a:gdLst/>
              <a:ahLst/>
              <a:cxnLst/>
              <a:rect l="l" t="t" r="r" b="b"/>
              <a:pathLst>
                <a:path w="8624" h="9744" extrusionOk="0">
                  <a:moveTo>
                    <a:pt x="1" y="0"/>
                  </a:moveTo>
                  <a:lnTo>
                    <a:pt x="1" y="9744"/>
                  </a:lnTo>
                  <a:lnTo>
                    <a:pt x="8446" y="9744"/>
                  </a:lnTo>
                  <a:lnTo>
                    <a:pt x="8472" y="9144"/>
                  </a:lnTo>
                  <a:cubicBezTo>
                    <a:pt x="8480" y="8976"/>
                    <a:pt x="8623" y="5000"/>
                    <a:pt x="6061" y="2322"/>
                  </a:cubicBezTo>
                  <a:cubicBezTo>
                    <a:pt x="4594" y="789"/>
                    <a:pt x="2556" y="8"/>
                    <a:pt x="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62;p69">
              <a:extLst>
                <a:ext uri="{FF2B5EF4-FFF2-40B4-BE49-F238E27FC236}">
                  <a16:creationId xmlns:a16="http://schemas.microsoft.com/office/drawing/2014/main" id="{829BEB36-03F7-69D3-E585-E8792583DD00}"/>
                </a:ext>
              </a:extLst>
            </p:cNvPr>
            <p:cNvSpPr/>
            <p:nvPr/>
          </p:nvSpPr>
          <p:spPr>
            <a:xfrm>
              <a:off x="3625001" y="3829627"/>
              <a:ext cx="137909" cy="160353"/>
            </a:xfrm>
            <a:custGeom>
              <a:avLst/>
              <a:gdLst/>
              <a:ahLst/>
              <a:cxnLst/>
              <a:rect l="l" t="t" r="r" b="b"/>
              <a:pathLst>
                <a:path w="6194" h="7202" extrusionOk="0">
                  <a:moveTo>
                    <a:pt x="4941" y="0"/>
                  </a:moveTo>
                  <a:cubicBezTo>
                    <a:pt x="4940" y="12"/>
                    <a:pt x="4855" y="1287"/>
                    <a:pt x="4190" y="2676"/>
                  </a:cubicBezTo>
                  <a:cubicBezTo>
                    <a:pt x="3320" y="4496"/>
                    <a:pt x="1910" y="5604"/>
                    <a:pt x="1" y="5968"/>
                  </a:cubicBezTo>
                  <a:lnTo>
                    <a:pt x="235" y="7201"/>
                  </a:lnTo>
                  <a:cubicBezTo>
                    <a:pt x="2527" y="6764"/>
                    <a:pt x="4286" y="5387"/>
                    <a:pt x="5323" y="3218"/>
                  </a:cubicBezTo>
                  <a:cubicBezTo>
                    <a:pt x="6091" y="1611"/>
                    <a:pt x="6189" y="139"/>
                    <a:pt x="6194" y="78"/>
                  </a:cubicBezTo>
                  <a:lnTo>
                    <a:pt x="4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3;p69">
              <a:extLst>
                <a:ext uri="{FF2B5EF4-FFF2-40B4-BE49-F238E27FC236}">
                  <a16:creationId xmlns:a16="http://schemas.microsoft.com/office/drawing/2014/main" id="{99618E42-6565-C205-FA67-39EF090F45A2}"/>
                </a:ext>
              </a:extLst>
            </p:cNvPr>
            <p:cNvSpPr/>
            <p:nvPr/>
          </p:nvSpPr>
          <p:spPr>
            <a:xfrm>
              <a:off x="3421164" y="3829583"/>
              <a:ext cx="137909" cy="160397"/>
            </a:xfrm>
            <a:custGeom>
              <a:avLst/>
              <a:gdLst/>
              <a:ahLst/>
              <a:cxnLst/>
              <a:rect l="l" t="t" r="r" b="b"/>
              <a:pathLst>
                <a:path w="6194" h="7204" extrusionOk="0">
                  <a:moveTo>
                    <a:pt x="1253" y="1"/>
                  </a:moveTo>
                  <a:lnTo>
                    <a:pt x="1" y="80"/>
                  </a:lnTo>
                  <a:cubicBezTo>
                    <a:pt x="4" y="141"/>
                    <a:pt x="102" y="1613"/>
                    <a:pt x="871" y="3220"/>
                  </a:cubicBezTo>
                  <a:cubicBezTo>
                    <a:pt x="1909" y="5389"/>
                    <a:pt x="3667" y="6766"/>
                    <a:pt x="5958" y="7203"/>
                  </a:cubicBezTo>
                  <a:lnTo>
                    <a:pt x="6194" y="5970"/>
                  </a:lnTo>
                  <a:cubicBezTo>
                    <a:pt x="4296" y="5609"/>
                    <a:pt x="2893" y="4513"/>
                    <a:pt x="2021" y="2714"/>
                  </a:cubicBezTo>
                  <a:cubicBezTo>
                    <a:pt x="1346" y="1324"/>
                    <a:pt x="1253" y="14"/>
                    <a:pt x="1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64;p69">
              <a:extLst>
                <a:ext uri="{FF2B5EF4-FFF2-40B4-BE49-F238E27FC236}">
                  <a16:creationId xmlns:a16="http://schemas.microsoft.com/office/drawing/2014/main" id="{468DED93-78C6-95CE-890C-989E563D085E}"/>
                </a:ext>
              </a:extLst>
            </p:cNvPr>
            <p:cNvSpPr/>
            <p:nvPr/>
          </p:nvSpPr>
          <p:spPr>
            <a:xfrm>
              <a:off x="3556736" y="3629107"/>
              <a:ext cx="72272" cy="68732"/>
            </a:xfrm>
            <a:custGeom>
              <a:avLst/>
              <a:gdLst/>
              <a:ahLst/>
              <a:cxnLst/>
              <a:rect l="l" t="t" r="r" b="b"/>
              <a:pathLst>
                <a:path w="3246" h="3087" extrusionOk="0">
                  <a:moveTo>
                    <a:pt x="1623" y="0"/>
                  </a:moveTo>
                  <a:lnTo>
                    <a:pt x="1121" y="1017"/>
                  </a:lnTo>
                  <a:lnTo>
                    <a:pt x="0" y="1180"/>
                  </a:lnTo>
                  <a:lnTo>
                    <a:pt x="812" y="1970"/>
                  </a:lnTo>
                  <a:lnTo>
                    <a:pt x="620" y="3087"/>
                  </a:lnTo>
                  <a:lnTo>
                    <a:pt x="1623" y="2560"/>
                  </a:lnTo>
                  <a:lnTo>
                    <a:pt x="1660" y="2579"/>
                  </a:lnTo>
                  <a:lnTo>
                    <a:pt x="2626" y="3087"/>
                  </a:lnTo>
                  <a:lnTo>
                    <a:pt x="2434" y="1970"/>
                  </a:lnTo>
                  <a:lnTo>
                    <a:pt x="3246" y="1180"/>
                  </a:lnTo>
                  <a:lnTo>
                    <a:pt x="2125" y="1017"/>
                  </a:lnTo>
                  <a:lnTo>
                    <a:pt x="1660" y="77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65;p69">
              <a:extLst>
                <a:ext uri="{FF2B5EF4-FFF2-40B4-BE49-F238E27FC236}">
                  <a16:creationId xmlns:a16="http://schemas.microsoft.com/office/drawing/2014/main" id="{70D07F29-9D88-AB09-3E0A-768DC67CE02D}"/>
                </a:ext>
              </a:extLst>
            </p:cNvPr>
            <p:cNvSpPr/>
            <p:nvPr/>
          </p:nvSpPr>
          <p:spPr>
            <a:xfrm>
              <a:off x="3382845" y="3725783"/>
              <a:ext cx="418404" cy="139067"/>
            </a:xfrm>
            <a:custGeom>
              <a:avLst/>
              <a:gdLst/>
              <a:ahLst/>
              <a:cxnLst/>
              <a:rect l="l" t="t" r="r" b="b"/>
              <a:pathLst>
                <a:path w="18792" h="6246" extrusionOk="0">
                  <a:moveTo>
                    <a:pt x="0" y="0"/>
                  </a:moveTo>
                  <a:lnTo>
                    <a:pt x="0" y="6245"/>
                  </a:lnTo>
                  <a:lnTo>
                    <a:pt x="2274" y="6245"/>
                  </a:lnTo>
                  <a:lnTo>
                    <a:pt x="3159" y="4485"/>
                  </a:lnTo>
                  <a:lnTo>
                    <a:pt x="15632" y="4485"/>
                  </a:lnTo>
                  <a:lnTo>
                    <a:pt x="16517" y="6245"/>
                  </a:lnTo>
                  <a:lnTo>
                    <a:pt x="18791" y="6245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66;p69">
              <a:extLst>
                <a:ext uri="{FF2B5EF4-FFF2-40B4-BE49-F238E27FC236}">
                  <a16:creationId xmlns:a16="http://schemas.microsoft.com/office/drawing/2014/main" id="{C429ECA2-A9E5-2C5A-984C-3E32EB23B3EB}"/>
                </a:ext>
              </a:extLst>
            </p:cNvPr>
            <p:cNvSpPr/>
            <p:nvPr/>
          </p:nvSpPr>
          <p:spPr>
            <a:xfrm>
              <a:off x="3542442" y="3942356"/>
              <a:ext cx="99168" cy="71448"/>
            </a:xfrm>
            <a:custGeom>
              <a:avLst/>
              <a:gdLst/>
              <a:ahLst/>
              <a:cxnLst/>
              <a:rect l="l" t="t" r="r" b="b"/>
              <a:pathLst>
                <a:path w="4454" h="3209" extrusionOk="0">
                  <a:moveTo>
                    <a:pt x="0" y="0"/>
                  </a:moveTo>
                  <a:lnTo>
                    <a:pt x="0" y="3209"/>
                  </a:lnTo>
                  <a:lnTo>
                    <a:pt x="4454" y="3209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7;p69">
              <a:extLst>
                <a:ext uri="{FF2B5EF4-FFF2-40B4-BE49-F238E27FC236}">
                  <a16:creationId xmlns:a16="http://schemas.microsoft.com/office/drawing/2014/main" id="{F2272D52-CB18-0DE4-9E58-BA495D4E4D06}"/>
                </a:ext>
              </a:extLst>
            </p:cNvPr>
            <p:cNvSpPr/>
            <p:nvPr/>
          </p:nvSpPr>
          <p:spPr>
            <a:xfrm>
              <a:off x="3592850" y="3942356"/>
              <a:ext cx="48760" cy="71448"/>
            </a:xfrm>
            <a:custGeom>
              <a:avLst/>
              <a:gdLst/>
              <a:ahLst/>
              <a:cxnLst/>
              <a:rect l="l" t="t" r="r" b="b"/>
              <a:pathLst>
                <a:path w="2190" h="3209" extrusionOk="0">
                  <a:moveTo>
                    <a:pt x="1" y="0"/>
                  </a:moveTo>
                  <a:lnTo>
                    <a:pt x="1" y="3209"/>
                  </a:lnTo>
                  <a:lnTo>
                    <a:pt x="2190" y="3209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68;p69">
              <a:extLst>
                <a:ext uri="{FF2B5EF4-FFF2-40B4-BE49-F238E27FC236}">
                  <a16:creationId xmlns:a16="http://schemas.microsoft.com/office/drawing/2014/main" id="{8E02F8AD-AAEA-6CB6-877B-89833939B592}"/>
                </a:ext>
              </a:extLst>
            </p:cNvPr>
            <p:cNvSpPr/>
            <p:nvPr/>
          </p:nvSpPr>
          <p:spPr>
            <a:xfrm>
              <a:off x="3592850" y="3725783"/>
              <a:ext cx="208400" cy="139067"/>
            </a:xfrm>
            <a:custGeom>
              <a:avLst/>
              <a:gdLst/>
              <a:ahLst/>
              <a:cxnLst/>
              <a:rect l="l" t="t" r="r" b="b"/>
              <a:pathLst>
                <a:path w="9360" h="6246" extrusionOk="0">
                  <a:moveTo>
                    <a:pt x="1" y="0"/>
                  </a:moveTo>
                  <a:lnTo>
                    <a:pt x="1" y="4485"/>
                  </a:lnTo>
                  <a:lnTo>
                    <a:pt x="6200" y="4485"/>
                  </a:lnTo>
                  <a:lnTo>
                    <a:pt x="7085" y="6245"/>
                  </a:lnTo>
                  <a:lnTo>
                    <a:pt x="9359" y="6245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769;p69">
              <a:extLst>
                <a:ext uri="{FF2B5EF4-FFF2-40B4-BE49-F238E27FC236}">
                  <a16:creationId xmlns:a16="http://schemas.microsoft.com/office/drawing/2014/main" id="{53025717-DA61-1C95-32A3-2ECFF3034131}"/>
                </a:ext>
              </a:extLst>
            </p:cNvPr>
            <p:cNvSpPr/>
            <p:nvPr/>
          </p:nvSpPr>
          <p:spPr>
            <a:xfrm>
              <a:off x="3592850" y="3629107"/>
              <a:ext cx="36158" cy="68732"/>
            </a:xfrm>
            <a:custGeom>
              <a:avLst/>
              <a:gdLst/>
              <a:ahLst/>
              <a:cxnLst/>
              <a:rect l="l" t="t" r="r" b="b"/>
              <a:pathLst>
                <a:path w="1624" h="3087" extrusionOk="0">
                  <a:moveTo>
                    <a:pt x="1" y="0"/>
                  </a:moveTo>
                  <a:lnTo>
                    <a:pt x="1" y="2560"/>
                  </a:lnTo>
                  <a:lnTo>
                    <a:pt x="38" y="2579"/>
                  </a:lnTo>
                  <a:lnTo>
                    <a:pt x="1004" y="3087"/>
                  </a:lnTo>
                  <a:lnTo>
                    <a:pt x="812" y="1970"/>
                  </a:lnTo>
                  <a:lnTo>
                    <a:pt x="1624" y="1180"/>
                  </a:lnTo>
                  <a:lnTo>
                    <a:pt x="503" y="1017"/>
                  </a:lnTo>
                  <a:lnTo>
                    <a:pt x="38" y="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74A232-8750-F967-7A86-567937E59EC9}"/>
              </a:ext>
            </a:extLst>
          </p:cNvPr>
          <p:cNvSpPr txBox="1"/>
          <p:nvPr/>
        </p:nvSpPr>
        <p:spPr>
          <a:xfrm>
            <a:off x="11534092" y="6412701"/>
            <a:ext cx="497252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b="1" spc="-150" dirty="0">
                <a:solidFill>
                  <a:schemeClr val="tx1"/>
                </a:solidFill>
                <a:latin typeface="+mj-ea"/>
                <a:ea typeface="+mj-ea"/>
              </a:rPr>
              <a:t>08 / 29</a:t>
            </a:r>
            <a:endParaRPr lang="ko-KR" altLang="en-US" sz="1600" b="1" spc="-1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EE86D4-B88A-B491-14F4-592F41AEEED6}"/>
              </a:ext>
            </a:extLst>
          </p:cNvPr>
          <p:cNvGrpSpPr/>
          <p:nvPr/>
        </p:nvGrpSpPr>
        <p:grpSpPr>
          <a:xfrm>
            <a:off x="832325" y="1253416"/>
            <a:ext cx="988329" cy="375021"/>
            <a:chOff x="832325" y="1253416"/>
            <a:chExt cx="988329" cy="3750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9635A4-8167-BA3C-E614-EE744E71B5EE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1)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D21F8-D90C-DEF5-6323-F8DB581F11AA}"/>
                </a:ext>
              </a:extLst>
            </p:cNvPr>
            <p:cNvSpPr txBox="1"/>
            <p:nvPr/>
          </p:nvSpPr>
          <p:spPr>
            <a:xfrm>
              <a:off x="1235237" y="1259105"/>
              <a:ext cx="5854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spc="-150">
                  <a:solidFill>
                    <a:schemeClr val="tx1"/>
                  </a:solidFill>
                  <a:latin typeface="+mj-ea"/>
                  <a:ea typeface="+mj-ea"/>
                </a:rPr>
                <a:t>PVP</a:t>
              </a:r>
              <a:endParaRPr lang="ko-KR" altLang="en-US" sz="36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2AF335-4439-FC78-2C1E-61769F371ACA}"/>
              </a:ext>
            </a:extLst>
          </p:cNvPr>
          <p:cNvSpPr txBox="1"/>
          <p:nvPr/>
        </p:nvSpPr>
        <p:spPr>
          <a:xfrm>
            <a:off x="6426200" y="2226602"/>
            <a:ext cx="5107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플레이어 세력 </a:t>
            </a:r>
            <a:r>
              <a:rPr lang="en-US" altLang="ko-KR" dirty="0">
                <a:latin typeface="+mj-ea"/>
                <a:ea typeface="+mj-ea"/>
              </a:rPr>
              <a:t>vs </a:t>
            </a:r>
            <a:r>
              <a:rPr lang="ko-KR" altLang="en-US" dirty="0">
                <a:latin typeface="+mj-ea"/>
                <a:ea typeface="+mj-ea"/>
              </a:rPr>
              <a:t>플레이어 세력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인원수는 </a:t>
            </a:r>
            <a:r>
              <a:rPr lang="en-US" altLang="ko-KR">
                <a:latin typeface="+mj-ea"/>
                <a:ea typeface="+mj-ea"/>
              </a:rPr>
              <a:t>5 vs 5</a:t>
            </a:r>
            <a:r>
              <a:rPr lang="ko-KR" altLang="en-US">
                <a:latin typeface="+mj-ea"/>
                <a:ea typeface="+mj-ea"/>
              </a:rPr>
              <a:t>로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총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명의 플레이어</a:t>
            </a:r>
            <a:endParaRPr lang="en-US" altLang="ko-KR">
              <a:latin typeface="+mj-ea"/>
              <a:ea typeface="+mj-ea"/>
            </a:endParaRP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팀 내 기체들의 조합을 맞춰 상대 팀에 대응해야 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점령해야 하는 지역을 두고 싸워야 한다</a:t>
            </a:r>
            <a:r>
              <a:rPr lang="en-US" altLang="ko-KR">
                <a:latin typeface="+mj-ea"/>
                <a:ea typeface="+mj-ea"/>
              </a:rPr>
              <a:t>.</a:t>
            </a:r>
            <a:r>
              <a:rPr lang="ko-KR" altLang="en-US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팀 별 </a:t>
            </a:r>
            <a:r>
              <a:rPr lang="ko-KR" altLang="en-US" err="1">
                <a:latin typeface="+mj-ea"/>
                <a:ea typeface="+mj-ea"/>
              </a:rPr>
              <a:t>특수룰</a:t>
            </a:r>
            <a:r>
              <a:rPr lang="ko-KR" altLang="en-US">
                <a:latin typeface="+mj-ea"/>
                <a:ea typeface="+mj-ea"/>
              </a:rPr>
              <a:t> 존재한다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pPr algn="ctr"/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격추 혹은 기능 정지 상태의 경우 일정 시간 지나면 </a:t>
            </a: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리스폰 구역에서 부활하게 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849E9F-68CA-F97E-F09C-D6425566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3AB980-E389-403E-A46D-C55082E75435}"/>
              </a:ext>
            </a:extLst>
          </p:cNvPr>
          <p:cNvSpPr txBox="1"/>
          <p:nvPr/>
        </p:nvSpPr>
        <p:spPr>
          <a:xfrm>
            <a:off x="5622153" y="3262771"/>
            <a:ext cx="947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endParaRPr lang="ko-KR" altLang="en-US" sz="3600" spc="-3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E3C11-9D6C-087B-D430-237B1A01CDC2}"/>
              </a:ext>
            </a:extLst>
          </p:cNvPr>
          <p:cNvSpPr txBox="1"/>
          <p:nvPr/>
        </p:nvSpPr>
        <p:spPr>
          <a:xfrm>
            <a:off x="5245563" y="2680659"/>
            <a:ext cx="1849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</a:t>
            </a:r>
            <a:endParaRPr lang="ko-KR" altLang="en-US" sz="3200" spc="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C36B730-3CD0-138F-8B53-7E63798380A5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35323D-881A-B9CC-0BF6-FD1837E8ED0D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B6037B-7012-F471-9285-C066BA88A8D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608335"/>
            <a:ext cx="9918060" cy="47979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1621698"/>
            <a:ext cx="4959019" cy="48659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04: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08: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https://donghwa-kim.github.io/SelectiveSearch.html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배틀 필드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인 게임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https://www.youtube.com/watch?v=7zZXX_nQCTw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5_ WORLD OF WARPLANES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인 게임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https://www.youtube.com/watch?v=mg9yU5W5kxc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https://www.youtube.com/watch?v=8R1XFU8ecEM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2061823"/>
            <a:ext cx="4959028" cy="39857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11_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맵 풍경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https://news.mt.co.kr/mtview.php?no=2012010917308124842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12_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대공포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https://namu.wiki/w/%EB%AF%B8%EC%82%AC%EC%9D%BC%20%ED%8F%AC%ED%83%91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13_ 2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벙커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https://namu.wiki/w/%EB%B2%99%EC%BB%A4(%EC%8A%A4%ED%83%80%ED%81%AC%EB%9E%98%ED%94%84%ED%8A%B8%20%EC%8B%9C%EB%A6%AC%EC%A6%88)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14_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31: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15_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10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1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H="1" flipV="1">
            <a:off x="6095989" y="1867711"/>
            <a:ext cx="11" cy="4242084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903BC73-12D2-A8AE-09E6-6E8D1066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35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E287E-E67E-A2C8-0196-DFFCE69E5F55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115B2-B518-4910-79D5-DEFA769046FC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61172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189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60667" y="2133310"/>
            <a:ext cx="1155253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전 모든 플레이어는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 중 하나를 선택한다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외형에 따라 다른 특성과 능력을 가지고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방어력이 높은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방어형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스피드형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부스터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spcAft>
                <a:spcPts val="1500"/>
              </a:spcAft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높은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공격형</a:t>
            </a:r>
            <a:r>
              <a:rPr lang="en-US" altLang="ko-KR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미사일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 곳곳에 적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등장한다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헬기들은 플레이어를 향해 전진하며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적 헬기를 모두 처치하고 거점 지역에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한 명의 플레이어가 거점 지역에 들어가 있을 시 점령 게이지가 차오르며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100%</a:t>
            </a: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도달하면 </a:t>
            </a:r>
            <a:r>
              <a:rPr lang="ko-KR" altLang="en-US" sz="2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859FBE-F905-60D3-A2F1-60315BD96538}"/>
              </a:ext>
            </a:extLst>
          </p:cNvPr>
          <p:cNvSpPr txBox="1"/>
          <p:nvPr/>
        </p:nvSpPr>
        <p:spPr>
          <a:xfrm>
            <a:off x="560667" y="1932677"/>
            <a:ext cx="11552532" cy="306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부위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이루어져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프로펠러나 몸체가 파괴되거나 내구도가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되면 사망하고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뒤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지역에서 부활한다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머리가 파괴되면 조준점이 사라지고 꼬리가 파괴되면 이동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속도가 감소하고 기체가 좌우로 더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플레이어가 사망 상태가 되면 게임이 오버된다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44EA5-F8E2-761E-799A-E1C0223F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4" t="7871" r="69931" b="38774"/>
          <a:stretch/>
        </p:blipFill>
        <p:spPr>
          <a:xfrm>
            <a:off x="8157197" y="1202022"/>
            <a:ext cx="785092" cy="1313727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27F9B-90AE-4C99-D882-D3529E264CA3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875B03-594D-4790-6083-4848FBFE7CF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C24A5-52C0-8EA3-91B5-07E9DE90326E}"/>
              </a:ext>
            </a:extLst>
          </p:cNvPr>
          <p:cNvSpPr txBox="1"/>
          <p:nvPr/>
        </p:nvSpPr>
        <p:spPr>
          <a:xfrm>
            <a:off x="8942289" y="2238750"/>
            <a:ext cx="28433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3</a:t>
            </a:r>
            <a:r>
              <a:rPr lang="en-US" altLang="ko-KR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&gt; </a:t>
            </a:r>
            <a:r>
              <a:rPr lang="ko-KR" altLang="en-US" sz="1200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36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AE52B-7067-B36D-4A9B-DD4DC82308B1}"/>
              </a:ext>
            </a:extLst>
          </p:cNvPr>
          <p:cNvSpPr txBox="1"/>
          <p:nvPr/>
        </p:nvSpPr>
        <p:spPr>
          <a:xfrm>
            <a:off x="560667" y="2111906"/>
            <a:ext cx="115525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벙커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등의 적 전투 시설이 배치된다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전투 시설들은 플레이어를 향해 공격하며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전투 시설을 모두 파괴하고 거점 지역까지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스테이지와 동일한 방식으로 거점 점령 게이지가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도달하면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08D89F-6C3B-1CE6-5422-69BB1529015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3186</Words>
  <Application>Microsoft Office PowerPoint</Application>
  <PresentationFormat>와이드스크린</PresentationFormat>
  <Paragraphs>582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나눔스퀘어 Bold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41</cp:revision>
  <dcterms:created xsi:type="dcterms:W3CDTF">2021-02-14T00:18:03Z</dcterms:created>
  <dcterms:modified xsi:type="dcterms:W3CDTF">2022-12-05T06:52:50Z</dcterms:modified>
</cp:coreProperties>
</file>